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sldIdLst>
    <p:sldId id="261" r:id="rId5"/>
  </p:sldIdLst>
  <p:sldSz cx="30275213" cy="42811700"/>
  <p:notesSz cx="6858000" cy="9144000"/>
  <p:defaultTextStyle>
    <a:defPPr>
      <a:defRPr lang="de-DE"/>
    </a:defPPr>
    <a:lvl1pPr marL="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280">
          <p15:clr>
            <a:srgbClr val="A4A3A4"/>
          </p15:clr>
        </p15:guide>
        <p15:guide id="2" orient="horz" pos="317">
          <p15:clr>
            <a:srgbClr val="A4A3A4"/>
          </p15:clr>
        </p15:guide>
        <p15:guide id="3" orient="horz" pos="26380">
          <p15:clr>
            <a:srgbClr val="A4A3A4"/>
          </p15:clr>
        </p15:guide>
        <p15:guide id="4" orient="horz" pos="23892">
          <p15:clr>
            <a:srgbClr val="A4A3A4"/>
          </p15:clr>
        </p15:guide>
        <p15:guide id="5" orient="horz" pos="17084">
          <p15:clr>
            <a:srgbClr val="A4A3A4"/>
          </p15:clr>
        </p15:guide>
        <p15:guide id="6" orient="horz" pos="9781">
          <p15:clr>
            <a:srgbClr val="A4A3A4"/>
          </p15:clr>
        </p15:guide>
        <p15:guide id="7" orient="horz" pos="2247">
          <p15:clr>
            <a:srgbClr val="A4A3A4"/>
          </p15:clr>
        </p15:guide>
        <p15:guide id="8" orient="horz" pos="16207">
          <p15:clr>
            <a:srgbClr val="A4A3A4"/>
          </p15:clr>
        </p15:guide>
        <p15:guide id="9" orient="horz" pos="22852">
          <p15:clr>
            <a:srgbClr val="A4A3A4"/>
          </p15:clr>
        </p15:guide>
        <p15:guide id="10" orient="horz" pos="10583">
          <p15:clr>
            <a:srgbClr val="A4A3A4"/>
          </p15:clr>
        </p15:guide>
        <p15:guide id="11" orient="horz" pos="3737">
          <p15:clr>
            <a:srgbClr val="A4A3A4"/>
          </p15:clr>
        </p15:guide>
        <p15:guide id="12" orient="horz" pos="4537">
          <p15:clr>
            <a:srgbClr val="A4A3A4"/>
          </p15:clr>
        </p15:guide>
        <p15:guide id="13" orient="horz" pos="11607">
          <p15:clr>
            <a:srgbClr val="A4A3A4"/>
          </p15:clr>
        </p15:guide>
        <p15:guide id="14" orient="horz" pos="18564">
          <p15:clr>
            <a:srgbClr val="A4A3A4"/>
          </p15:clr>
        </p15:guide>
        <p15:guide id="15" pos="10225">
          <p15:clr>
            <a:srgbClr val="A4A3A4"/>
          </p15:clr>
        </p15:guide>
        <p15:guide id="16" pos="1010">
          <p15:clr>
            <a:srgbClr val="A4A3A4"/>
          </p15:clr>
        </p15:guide>
        <p15:guide id="17" pos="10207">
          <p15:clr>
            <a:srgbClr val="A4A3A4"/>
          </p15:clr>
        </p15:guide>
        <p15:guide id="18" pos="18391">
          <p15:clr>
            <a:srgbClr val="A4A3A4"/>
          </p15:clr>
        </p15:guide>
        <p15:guide id="19" pos="1871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éline Hönl" initials="CH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F1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 autoAdjust="0"/>
    <p:restoredTop sz="94673" autoAdjust="0"/>
  </p:normalViewPr>
  <p:slideViewPr>
    <p:cSldViewPr snapToGrid="0" snapToObjects="1" showGuides="1">
      <p:cViewPr>
        <p:scale>
          <a:sx n="100" d="100"/>
          <a:sy n="100" d="100"/>
        </p:scale>
        <p:origin x="3000" y="-12536"/>
      </p:cViewPr>
      <p:guideLst>
        <p:guide orient="horz" pos="26280"/>
        <p:guide orient="horz" pos="317"/>
        <p:guide orient="horz" pos="26380"/>
        <p:guide orient="horz" pos="23892"/>
        <p:guide orient="horz" pos="17084"/>
        <p:guide orient="horz" pos="9781"/>
        <p:guide orient="horz" pos="2247"/>
        <p:guide orient="horz" pos="16207"/>
        <p:guide orient="horz" pos="22852"/>
        <p:guide orient="horz" pos="10583"/>
        <p:guide orient="horz" pos="3737"/>
        <p:guide orient="horz" pos="4537"/>
        <p:guide orient="horz" pos="11607"/>
        <p:guide orient="horz" pos="18564"/>
        <p:guide pos="10225"/>
        <p:guide pos="1010"/>
        <p:guide pos="10207"/>
        <p:guide pos="18391"/>
        <p:guide pos="187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7AD00-552C-0243-983C-F775538551BB}" type="datetimeFigureOut">
              <a:rPr lang="de-DE" smtClean="0"/>
              <a:t>22.08.23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F4A59D-6029-A445-A747-27F1A81AAA0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60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8170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6339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509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2678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0848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017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187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356" algn="l" defTabSz="2088170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Elemente mit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 36"/>
          <p:cNvSpPr/>
          <p:nvPr userDrawn="1"/>
        </p:nvSpPr>
        <p:spPr>
          <a:xfrm>
            <a:off x="0" y="5701566"/>
            <a:ext cx="30340119" cy="10080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 hasCustomPrompt="1"/>
          </p:nvPr>
        </p:nvSpPr>
        <p:spPr>
          <a:xfrm>
            <a:off x="4140000" y="540000"/>
            <a:ext cx="25092000" cy="30096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lvl1pPr algn="l">
              <a:defRPr sz="100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Poster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140000" y="4140000"/>
            <a:ext cx="25092000" cy="78760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>
              <a:buNone/>
              <a:defRPr sz="6000" b="0" i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defRPr>
            </a:lvl1pPr>
            <a:lvl2pPr marL="2088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0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Dr. Marc Mustermann, Institute of </a:t>
            </a:r>
            <a:r>
              <a:rPr lang="de-DE" dirty="0" err="1"/>
              <a:t>Developmental</a:t>
            </a:r>
            <a:r>
              <a:rPr lang="de-DE" dirty="0"/>
              <a:t> </a:t>
            </a:r>
            <a:r>
              <a:rPr lang="de-DE" dirty="0" err="1"/>
              <a:t>Genetics</a:t>
            </a:r>
            <a:r>
              <a:rPr lang="de-DE" dirty="0"/>
              <a:t>, HHU</a:t>
            </a:r>
          </a:p>
        </p:txBody>
      </p:sp>
      <p:sp>
        <p:nvSpPr>
          <p:cNvPr id="29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080000" y="6789078"/>
            <a:ext cx="13500000" cy="88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540000" tIns="540000" rIns="540000" bIns="270000"/>
          <a:lstStyle>
            <a:lvl1pPr marL="540000" indent="-540000">
              <a:lnSpc>
                <a:spcPts val="8000"/>
              </a:lnSpc>
              <a:spcBef>
                <a:spcPts val="1500"/>
              </a:spcBef>
              <a:buClr>
                <a:schemeClr val="accent3"/>
              </a:buClr>
              <a:buFont typeface="Wingdings" charset="2"/>
              <a:buChar char="§"/>
              <a:defRPr sz="4400" b="0" i="0" baseline="0">
                <a:latin typeface="Arial"/>
                <a:cs typeface="Arial"/>
              </a:defRPr>
            </a:lvl1pPr>
            <a:lvl2pPr marL="1080000" indent="-540000">
              <a:spcBef>
                <a:spcPts val="425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3600" b="0" i="0">
                <a:latin typeface="Arial"/>
                <a:cs typeface="Arial"/>
              </a:defRPr>
            </a:lvl2pPr>
          </a:lstStyle>
          <a:p>
            <a:pPr lvl="0"/>
            <a:r>
              <a:rPr lang="de-DE" dirty="0"/>
              <a:t>Text hinzufügen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30" name="Textplatzhalt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1080000" y="5889078"/>
            <a:ext cx="1350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540000" tIns="540000" rIns="540000" bIns="540000" anchor="ctr" anchorCtr="0"/>
          <a:lstStyle>
            <a:lvl1pPr marL="0" indent="0">
              <a:buNone/>
              <a:defRPr sz="6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540000">
              <a:lnSpc>
                <a:spcPts val="7500"/>
              </a:lnSpc>
              <a:spcBef>
                <a:spcPts val="150"/>
              </a:spcBef>
              <a:buClr>
                <a:schemeClr val="accent3"/>
              </a:buClr>
              <a:buFont typeface="Wingdings" charset="2"/>
              <a:buChar char="§"/>
              <a:defRPr sz="6000" b="0" i="0">
                <a:latin typeface="Arial"/>
                <a:cs typeface="Arial"/>
              </a:defRPr>
            </a:lvl2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44" name="Textplatzhalter 43"/>
          <p:cNvSpPr>
            <a:spLocks noGrp="1"/>
          </p:cNvSpPr>
          <p:nvPr>
            <p:ph type="body" sz="quarter" idx="22" hasCustomPrompt="1"/>
          </p:nvPr>
        </p:nvSpPr>
        <p:spPr>
          <a:xfrm>
            <a:off x="15660000" y="14601077"/>
            <a:ext cx="13499861" cy="10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540000" tIns="540000" rIns="540000" bIns="540000" anchor="ctr" anchorCtr="0"/>
          <a:lstStyle>
            <a:lvl1pPr marL="0" indent="0">
              <a:buNone/>
              <a:defRPr sz="2800" b="0" i="0">
                <a:latin typeface="Arial"/>
                <a:cs typeface="Arial"/>
              </a:defRPr>
            </a:lvl1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46" name="Inhaltsplatzhalter 45"/>
          <p:cNvSpPr>
            <a:spLocks noGrp="1"/>
          </p:cNvSpPr>
          <p:nvPr>
            <p:ph sz="quarter" idx="23" hasCustomPrompt="1"/>
          </p:nvPr>
        </p:nvSpPr>
        <p:spPr>
          <a:xfrm>
            <a:off x="15659999" y="5709078"/>
            <a:ext cx="14615214" cy="9000000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 algn="ctr">
              <a:buNone/>
              <a:defRPr sz="8000" b="0" i="0">
                <a:latin typeface="Arial"/>
                <a:cs typeface="Arial"/>
              </a:defRPr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47" name="Rechteck 46"/>
          <p:cNvSpPr/>
          <p:nvPr userDrawn="1"/>
        </p:nvSpPr>
        <p:spPr>
          <a:xfrm>
            <a:off x="0" y="16288878"/>
            <a:ext cx="30275213" cy="10080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15659861" y="17360666"/>
            <a:ext cx="13500000" cy="88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540000" tIns="540000" rIns="540000" bIns="270000"/>
          <a:lstStyle>
            <a:lvl1pPr marL="540000" indent="-540000">
              <a:lnSpc>
                <a:spcPts val="8000"/>
              </a:lnSpc>
              <a:spcBef>
                <a:spcPts val="1000"/>
              </a:spcBef>
              <a:buClr>
                <a:schemeClr val="accent3"/>
              </a:buClr>
              <a:buFont typeface="Wingdings" charset="2"/>
              <a:buChar char="§"/>
              <a:defRPr sz="4400" b="0" i="0" baseline="0">
                <a:latin typeface="Arial"/>
                <a:cs typeface="Arial"/>
              </a:defRPr>
            </a:lvl1pPr>
            <a:lvl2pPr marL="1080000" indent="-540000">
              <a:spcBef>
                <a:spcPts val="425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3600" b="0" i="0">
                <a:latin typeface="Arial"/>
                <a:cs typeface="Arial"/>
              </a:defRPr>
            </a:lvl2pPr>
          </a:lstStyle>
          <a:p>
            <a:pPr lvl="0"/>
            <a:r>
              <a:rPr lang="de-DE" dirty="0"/>
              <a:t>Text hinzufügen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49" name="Textplatzhalter 16"/>
          <p:cNvSpPr>
            <a:spLocks noGrp="1"/>
          </p:cNvSpPr>
          <p:nvPr>
            <p:ph type="body" sz="quarter" idx="25" hasCustomPrompt="1"/>
          </p:nvPr>
        </p:nvSpPr>
        <p:spPr>
          <a:xfrm>
            <a:off x="15659861" y="16468878"/>
            <a:ext cx="1350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540000" tIns="540000" rIns="540000" bIns="540000" anchor="ctr" anchorCtr="0"/>
          <a:lstStyle>
            <a:lvl1pPr marL="0" indent="0">
              <a:buNone/>
              <a:defRPr sz="6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540000">
              <a:lnSpc>
                <a:spcPts val="7500"/>
              </a:lnSpc>
              <a:spcBef>
                <a:spcPts val="150"/>
              </a:spcBef>
              <a:buClr>
                <a:schemeClr val="accent3"/>
              </a:buClr>
              <a:buFont typeface="Wingdings" charset="2"/>
              <a:buChar char="§"/>
              <a:defRPr sz="6000" b="0" i="0">
                <a:latin typeface="Arial"/>
                <a:cs typeface="Arial"/>
              </a:defRPr>
            </a:lvl2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50" name="Textplatzhalter 43"/>
          <p:cNvSpPr>
            <a:spLocks noGrp="1"/>
          </p:cNvSpPr>
          <p:nvPr>
            <p:ph type="body" sz="quarter" idx="26" hasCustomPrompt="1"/>
          </p:nvPr>
        </p:nvSpPr>
        <p:spPr>
          <a:xfrm>
            <a:off x="1080000" y="25227677"/>
            <a:ext cx="13499861" cy="10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540000" tIns="540000" rIns="540000" bIns="540000" anchor="ctr" anchorCtr="0"/>
          <a:lstStyle>
            <a:lvl1pPr marL="0" indent="0">
              <a:buNone/>
              <a:defRPr sz="2800" b="0" i="0">
                <a:latin typeface="Arial"/>
                <a:cs typeface="Arial"/>
              </a:defRPr>
            </a:lvl1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51" name="Inhaltsplatzhalter 45"/>
          <p:cNvSpPr>
            <a:spLocks noGrp="1"/>
          </p:cNvSpPr>
          <p:nvPr>
            <p:ph sz="quarter" idx="27" hasCustomPrompt="1"/>
          </p:nvPr>
        </p:nvSpPr>
        <p:spPr>
          <a:xfrm>
            <a:off x="0" y="16288878"/>
            <a:ext cx="14580000" cy="8991787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 algn="ctr">
              <a:buNone/>
              <a:defRPr sz="8000" b="0" i="0">
                <a:latin typeface="Arial"/>
                <a:cs typeface="Arial"/>
              </a:defRPr>
            </a:lvl1pPr>
          </a:lstStyle>
          <a:p>
            <a:r>
              <a:rPr lang="de-DE" dirty="0"/>
              <a:t>Image</a:t>
            </a:r>
          </a:p>
        </p:txBody>
      </p:sp>
      <p:sp>
        <p:nvSpPr>
          <p:cNvPr id="52" name="Rechteck 51"/>
          <p:cNvSpPr/>
          <p:nvPr userDrawn="1"/>
        </p:nvSpPr>
        <p:spPr>
          <a:xfrm>
            <a:off x="0" y="26893728"/>
            <a:ext cx="30275213" cy="10080000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platzhalt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1080000" y="27973728"/>
            <a:ext cx="13536000" cy="8653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540000" tIns="540000" rIns="540000" bIns="270000"/>
          <a:lstStyle>
            <a:lvl1pPr marL="540000" indent="-540000">
              <a:lnSpc>
                <a:spcPts val="8000"/>
              </a:lnSpc>
              <a:spcBef>
                <a:spcPts val="1000"/>
              </a:spcBef>
              <a:buClr>
                <a:schemeClr val="accent3"/>
              </a:buClr>
              <a:buFont typeface="Wingdings" charset="2"/>
              <a:buChar char="§"/>
              <a:defRPr sz="4400" b="0" i="0" baseline="0">
                <a:latin typeface="Arial"/>
                <a:cs typeface="Arial"/>
              </a:defRPr>
            </a:lvl1pPr>
            <a:lvl2pPr marL="1080000" indent="-540000">
              <a:spcBef>
                <a:spcPts val="425"/>
              </a:spcBef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3600" b="0" i="0">
                <a:latin typeface="Arial"/>
                <a:cs typeface="Arial"/>
              </a:defRPr>
            </a:lvl2pPr>
          </a:lstStyle>
          <a:p>
            <a:pPr lvl="0"/>
            <a:r>
              <a:rPr lang="de-DE" dirty="0"/>
              <a:t>Text hinzufügen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54" name="Textplatzhalter 16"/>
          <p:cNvSpPr>
            <a:spLocks noGrp="1"/>
          </p:cNvSpPr>
          <p:nvPr>
            <p:ph type="body" sz="quarter" idx="29" hasCustomPrompt="1"/>
          </p:nvPr>
        </p:nvSpPr>
        <p:spPr>
          <a:xfrm>
            <a:off x="1080000" y="27073878"/>
            <a:ext cx="13536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540000" tIns="540000" rIns="540000" bIns="540000" anchor="ctr" anchorCtr="0"/>
          <a:lstStyle>
            <a:lvl1pPr marL="0" indent="0">
              <a:buNone/>
              <a:defRPr sz="6000" b="0" i="0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-540000">
              <a:lnSpc>
                <a:spcPts val="7500"/>
              </a:lnSpc>
              <a:spcBef>
                <a:spcPts val="150"/>
              </a:spcBef>
              <a:buClr>
                <a:schemeClr val="accent3"/>
              </a:buClr>
              <a:buFont typeface="Wingdings" charset="2"/>
              <a:buChar char="§"/>
              <a:defRPr sz="6000" b="0" i="0">
                <a:latin typeface="Arial"/>
                <a:cs typeface="Arial"/>
              </a:defRPr>
            </a:lvl2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55" name="Textplatzhalter 43"/>
          <p:cNvSpPr>
            <a:spLocks noGrp="1"/>
          </p:cNvSpPr>
          <p:nvPr>
            <p:ph type="body" sz="quarter" idx="30" hasCustomPrompt="1"/>
          </p:nvPr>
        </p:nvSpPr>
        <p:spPr>
          <a:xfrm>
            <a:off x="15660000" y="35854278"/>
            <a:ext cx="13499861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540000" tIns="540000" rIns="540000" bIns="540000" anchor="ctr" anchorCtr="0"/>
          <a:lstStyle>
            <a:lvl1pPr marL="0" indent="0">
              <a:buNone/>
              <a:defRPr sz="2800" b="0" i="0">
                <a:latin typeface="Arial"/>
                <a:cs typeface="Arial"/>
              </a:defRPr>
            </a:lvl1pPr>
          </a:lstStyle>
          <a:p>
            <a:pPr lvl="0"/>
            <a:r>
              <a:rPr lang="de-DE" dirty="0"/>
              <a:t>Bildunterschrift</a:t>
            </a:r>
          </a:p>
        </p:txBody>
      </p:sp>
      <p:sp>
        <p:nvSpPr>
          <p:cNvPr id="56" name="Inhaltsplatzhalter 45"/>
          <p:cNvSpPr>
            <a:spLocks noGrp="1"/>
          </p:cNvSpPr>
          <p:nvPr>
            <p:ph sz="quarter" idx="31" hasCustomPrompt="1"/>
          </p:nvPr>
        </p:nvSpPr>
        <p:spPr>
          <a:xfrm>
            <a:off x="15659999" y="26893728"/>
            <a:ext cx="14615214" cy="8983000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 algn="ctr">
              <a:buNone/>
              <a:defRPr sz="8000" b="0" i="0">
                <a:latin typeface="Arial"/>
                <a:cs typeface="Arial"/>
              </a:defRPr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212263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600000" y="0"/>
            <a:ext cx="26706513" cy="355758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cxnSp>
        <p:nvCxnSpPr>
          <p:cNvPr id="9" name="Gerade Verbindung 8"/>
          <p:cNvCxnSpPr/>
          <p:nvPr/>
        </p:nvCxnSpPr>
        <p:spPr>
          <a:xfrm>
            <a:off x="0" y="540000"/>
            <a:ext cx="360000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>
            <a:off x="540000" y="0"/>
            <a:ext cx="0" cy="36000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/>
        </p:nvCxnSpPr>
        <p:spPr>
          <a:xfrm>
            <a:off x="29736000" y="0"/>
            <a:ext cx="0" cy="36000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>
          <a:xfrm>
            <a:off x="29915213" y="540000"/>
            <a:ext cx="360000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>
            <a:off x="0" y="42264000"/>
            <a:ext cx="360000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540000" y="42451700"/>
            <a:ext cx="0" cy="36000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>
            <a:off x="29915500" y="42264000"/>
            <a:ext cx="360000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29736000" y="42457040"/>
            <a:ext cx="0" cy="36000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30"/>
          <p:cNvSpPr/>
          <p:nvPr/>
        </p:nvSpPr>
        <p:spPr>
          <a:xfrm>
            <a:off x="3600000" y="39495981"/>
            <a:ext cx="3060000" cy="720000"/>
          </a:xfrm>
          <a:prstGeom prst="rect">
            <a:avLst/>
          </a:prstGeom>
          <a:solidFill>
            <a:schemeClr val="accent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28"/>
          <p:cNvSpPr/>
          <p:nvPr/>
        </p:nvSpPr>
        <p:spPr>
          <a:xfrm>
            <a:off x="6660000" y="39495982"/>
            <a:ext cx="3060000" cy="720000"/>
          </a:xfrm>
          <a:prstGeom prst="rect">
            <a:avLst/>
          </a:prstGeom>
          <a:solidFill>
            <a:schemeClr val="accent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tangle 29"/>
          <p:cNvSpPr/>
          <p:nvPr/>
        </p:nvSpPr>
        <p:spPr>
          <a:xfrm>
            <a:off x="0" y="39494899"/>
            <a:ext cx="3600000" cy="720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Rectangle 37"/>
          <p:cNvSpPr/>
          <p:nvPr/>
        </p:nvSpPr>
        <p:spPr>
          <a:xfrm>
            <a:off x="12780000" y="39495981"/>
            <a:ext cx="6120000" cy="7200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3" name="Rectangle 38"/>
          <p:cNvSpPr/>
          <p:nvPr/>
        </p:nvSpPr>
        <p:spPr>
          <a:xfrm>
            <a:off x="9720000" y="39495982"/>
            <a:ext cx="3060000" cy="720000"/>
          </a:xfrm>
          <a:prstGeom prst="rect">
            <a:avLst/>
          </a:prstGeom>
          <a:solidFill>
            <a:srgbClr val="FFF10B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9" name="Gerade Verbindung 38"/>
          <p:cNvCxnSpPr/>
          <p:nvPr/>
        </p:nvCxnSpPr>
        <p:spPr>
          <a:xfrm>
            <a:off x="3600000" y="39379700"/>
            <a:ext cx="0" cy="90000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0"/>
          <p:cNvCxnSpPr/>
          <p:nvPr/>
        </p:nvCxnSpPr>
        <p:spPr>
          <a:xfrm>
            <a:off x="6660000" y="39379700"/>
            <a:ext cx="0" cy="90000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42"/>
          <p:cNvCxnSpPr/>
          <p:nvPr/>
        </p:nvCxnSpPr>
        <p:spPr>
          <a:xfrm>
            <a:off x="9720000" y="39379700"/>
            <a:ext cx="0" cy="90000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/>
          <p:cNvCxnSpPr/>
          <p:nvPr/>
        </p:nvCxnSpPr>
        <p:spPr>
          <a:xfrm>
            <a:off x="12780000" y="39379700"/>
            <a:ext cx="0" cy="90000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Bild 45" descr="UzK_LogoQuadrat_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469" y="40887650"/>
            <a:ext cx="2039216" cy="996950"/>
          </a:xfrm>
          <a:prstGeom prst="rect">
            <a:avLst/>
          </a:prstGeom>
        </p:spPr>
      </p:pic>
      <p:pic>
        <p:nvPicPr>
          <p:cNvPr id="47" name="Bild 46" descr="Logo_FZ_Juelich_CMYK_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25" y="40856711"/>
            <a:ext cx="3013075" cy="1325753"/>
          </a:xfrm>
          <a:prstGeom prst="rect">
            <a:avLst/>
          </a:prstGeom>
        </p:spPr>
      </p:pic>
      <p:sp>
        <p:nvSpPr>
          <p:cNvPr id="49" name="Textfeld 48"/>
          <p:cNvSpPr txBox="1"/>
          <p:nvPr/>
        </p:nvSpPr>
        <p:spPr>
          <a:xfrm>
            <a:off x="18900000" y="40888844"/>
            <a:ext cx="10836000" cy="11192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de-DE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CEPLAS – Cluster </a:t>
            </a:r>
            <a:r>
              <a:rPr lang="de-DE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of</a:t>
            </a:r>
            <a:r>
              <a:rPr lang="de-DE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Excellence on Plant </a:t>
            </a:r>
            <a:r>
              <a:rPr lang="de-DE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Sciences</a:t>
            </a:r>
            <a:r>
              <a:rPr lang="de-DE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–  </a:t>
            </a:r>
            <a:r>
              <a:rPr lang="de-DE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is</a:t>
            </a:r>
            <a:r>
              <a:rPr lang="de-DE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funded</a:t>
            </a:r>
            <a:r>
              <a:rPr lang="de-DE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by</a:t>
            </a:r>
            <a:r>
              <a:rPr lang="de-DE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Deutsche Forschungsgemeinschaft (DFG, German Research </a:t>
            </a:r>
            <a:r>
              <a:rPr lang="de-DE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Foundation</a:t>
            </a:r>
            <a:r>
              <a:rPr lang="de-DE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) </a:t>
            </a:r>
            <a:r>
              <a:rPr lang="de-DE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under</a:t>
            </a:r>
            <a:r>
              <a:rPr lang="de-DE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Germany´s</a:t>
            </a:r>
            <a:r>
              <a:rPr lang="de-DE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Excellence </a:t>
            </a:r>
            <a:r>
              <a:rPr lang="de-DE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Strategy</a:t>
            </a:r>
            <a:r>
              <a:rPr lang="de-DE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 – EXC-2048/1</a:t>
            </a:r>
          </a:p>
        </p:txBody>
      </p:sp>
      <p:pic>
        <p:nvPicPr>
          <p:cNvPr id="4" name="Bild 3" descr="logopos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34" y="984213"/>
            <a:ext cx="2048091" cy="2595600"/>
          </a:xfrm>
          <a:prstGeom prst="rect">
            <a:avLst/>
          </a:prstGeom>
        </p:spPr>
      </p:pic>
      <p:pic>
        <p:nvPicPr>
          <p:cNvPr id="5" name="Bild 4" descr="mpilogo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752" y="40494367"/>
            <a:ext cx="1238472" cy="1425511"/>
          </a:xfrm>
          <a:prstGeom prst="rect">
            <a:avLst/>
          </a:prstGeom>
        </p:spPr>
      </p:pic>
      <p:sp>
        <p:nvSpPr>
          <p:cNvPr id="27" name="Rechteck 26"/>
          <p:cNvSpPr/>
          <p:nvPr userDrawn="1"/>
        </p:nvSpPr>
        <p:spPr>
          <a:xfrm>
            <a:off x="0" y="37276135"/>
            <a:ext cx="15085981" cy="183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 userDrawn="1"/>
        </p:nvSpPr>
        <p:spPr>
          <a:xfrm>
            <a:off x="15195284" y="37276135"/>
            <a:ext cx="15060878" cy="183440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/>
          <p:cNvSpPr txBox="1"/>
          <p:nvPr userDrawn="1"/>
        </p:nvSpPr>
        <p:spPr>
          <a:xfrm>
            <a:off x="1552574" y="37325300"/>
            <a:ext cx="130634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200" dirty="0">
                <a:latin typeface="Arial"/>
                <a:cs typeface="Arial"/>
              </a:rPr>
              <a:t>Cooperation:</a:t>
            </a:r>
          </a:p>
          <a:p>
            <a:endParaRPr lang="en-GB" sz="4400" dirty="0">
              <a:latin typeface="Arial"/>
              <a:cs typeface="Arial"/>
            </a:endParaRPr>
          </a:p>
          <a:p>
            <a:endParaRPr lang="en-GB" sz="4400" dirty="0">
              <a:latin typeface="Arial"/>
              <a:cs typeface="Arial"/>
            </a:endParaRPr>
          </a:p>
        </p:txBody>
      </p:sp>
      <p:sp>
        <p:nvSpPr>
          <p:cNvPr id="30" name="Textfeld 29"/>
          <p:cNvSpPr txBox="1"/>
          <p:nvPr userDrawn="1"/>
        </p:nvSpPr>
        <p:spPr>
          <a:xfrm>
            <a:off x="16117888" y="37274500"/>
            <a:ext cx="130634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200" dirty="0">
                <a:latin typeface="Arial"/>
                <a:cs typeface="Arial"/>
              </a:rPr>
              <a:t>Publications:</a:t>
            </a:r>
          </a:p>
          <a:p>
            <a:endParaRPr lang="en-GB" sz="4400" dirty="0">
              <a:latin typeface="Arial"/>
              <a:cs typeface="Arial"/>
            </a:endParaRPr>
          </a:p>
          <a:p>
            <a:endParaRPr lang="en-GB" sz="4400" dirty="0">
              <a:latin typeface="Arial"/>
              <a:cs typeface="Arial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B21DC5D5-F1FC-E847-9BA6-A63229F94EC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40000" y="40685564"/>
            <a:ext cx="3231164" cy="123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2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2088170" rtl="0" eaLnBrk="1" latinLnBrk="0" hangingPunct="1">
        <a:spcBef>
          <a:spcPct val="0"/>
        </a:spcBef>
        <a:buNone/>
        <a:defRPr sz="2010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27" indent="-1566127" algn="l" defTabSz="2088170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276" indent="-1305106" algn="l" defTabSz="2088170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424" indent="-1044085" algn="l" defTabSz="208817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593" indent="-1044085" algn="l" defTabSz="2088170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763" indent="-1044085" algn="l" defTabSz="2088170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4933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10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272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441" indent="-1044085" algn="l" defTabSz="2088170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170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33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509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67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0848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01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187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356" algn="l" defTabSz="2088170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7.svg"/><Relationship Id="rId26" Type="http://schemas.microsoft.com/office/2007/relationships/hdphoto" Target="../media/hdphoto6.wdp"/><Relationship Id="rId3" Type="http://schemas.microsoft.com/office/2007/relationships/hdphoto" Target="../media/hdphoto1.wdp"/><Relationship Id="rId21" Type="http://schemas.openxmlformats.org/officeDocument/2006/relationships/image" Target="../media/image20.png"/><Relationship Id="rId7" Type="http://schemas.microsoft.com/office/2007/relationships/hdphoto" Target="../media/hdphoto2.wdp"/><Relationship Id="rId12" Type="http://schemas.microsoft.com/office/2007/relationships/hdphoto" Target="../media/hdphoto3.wdp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6.png"/><Relationship Id="rId16" Type="http://schemas.microsoft.com/office/2007/relationships/hdphoto" Target="../media/hdphoto5.wdp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24" Type="http://schemas.openxmlformats.org/officeDocument/2006/relationships/image" Target="../media/image23.svg"/><Relationship Id="rId5" Type="http://schemas.openxmlformats.org/officeDocument/2006/relationships/image" Target="../media/image8.svg"/><Relationship Id="rId15" Type="http://schemas.openxmlformats.org/officeDocument/2006/relationships/image" Target="../media/image15.png"/><Relationship Id="rId23" Type="http://schemas.openxmlformats.org/officeDocument/2006/relationships/image" Target="../media/image22.png"/><Relationship Id="rId28" Type="http://schemas.microsoft.com/office/2007/relationships/hdphoto" Target="../media/hdphoto7.wdp"/><Relationship Id="rId10" Type="http://schemas.openxmlformats.org/officeDocument/2006/relationships/image" Target="../media/image12.png"/><Relationship Id="rId19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1.svg"/><Relationship Id="rId14" Type="http://schemas.microsoft.com/office/2007/relationships/hdphoto" Target="../media/hdphoto4.wdp"/><Relationship Id="rId22" Type="http://schemas.openxmlformats.org/officeDocument/2006/relationships/image" Target="../media/image21.sv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9DAFB9F3-D83F-A693-4C6A-ACD436FAF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7000"/>
                    </a14:imgEffect>
                  </a14:imgLayer>
                </a14:imgProps>
              </a:ext>
            </a:extLst>
          </a:blip>
          <a:srcRect l="1326" r="14352"/>
          <a:stretch/>
        </p:blipFill>
        <p:spPr>
          <a:xfrm>
            <a:off x="19516300" y="27217704"/>
            <a:ext cx="10765320" cy="7379825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1C62C27A-9E20-F72D-9A46-97EF60A4BB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-6000" contrast="12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576" t="2873" b="2779"/>
          <a:stretch/>
        </p:blipFill>
        <p:spPr>
          <a:xfrm>
            <a:off x="0" y="16626642"/>
            <a:ext cx="14246354" cy="839272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179A864-28EE-48CD-C509-14402F221868}"/>
              </a:ext>
            </a:extLst>
          </p:cNvPr>
          <p:cNvSpPr/>
          <p:nvPr/>
        </p:nvSpPr>
        <p:spPr>
          <a:xfrm>
            <a:off x="15474605" y="6086168"/>
            <a:ext cx="14773358" cy="73801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Rechteck 15"/>
          <p:cNvSpPr/>
          <p:nvPr/>
        </p:nvSpPr>
        <p:spPr>
          <a:xfrm>
            <a:off x="0" y="37276135"/>
            <a:ext cx="15085981" cy="18344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635A33-4D6F-38ED-4330-8DBAF3B35F95}"/>
              </a:ext>
            </a:extLst>
          </p:cNvPr>
          <p:cNvSpPr/>
          <p:nvPr/>
        </p:nvSpPr>
        <p:spPr>
          <a:xfrm>
            <a:off x="26619522" y="0"/>
            <a:ext cx="3655691" cy="354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140000" y="540000"/>
            <a:ext cx="21820386" cy="3009600"/>
          </a:xfrm>
        </p:spPr>
        <p:txBody>
          <a:bodyPr/>
          <a:lstStyle/>
          <a:p>
            <a:pPr algn="ctr"/>
            <a:r>
              <a:rPr lang="en-GB"/>
              <a:t>One Resource to Teach Them All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667277" y="3851237"/>
            <a:ext cx="27056014" cy="1490999"/>
          </a:xfrm>
        </p:spPr>
        <p:txBody>
          <a:bodyPr/>
          <a:lstStyle/>
          <a:p>
            <a:pPr algn="ctr"/>
            <a:r>
              <a:rPr lang="en-GB" sz="4800" dirty="0"/>
              <a:t>Dominik Brilhaus</a:t>
            </a:r>
            <a:r>
              <a:rPr lang="en-GB" sz="4800" baseline="30000" dirty="0"/>
              <a:t>1</a:t>
            </a:r>
            <a:r>
              <a:rPr lang="en-GB" sz="4800" dirty="0"/>
              <a:t>, Martin Kuhl</a:t>
            </a:r>
            <a:r>
              <a:rPr lang="en-GB" sz="4800" baseline="30000" dirty="0"/>
              <a:t>2</a:t>
            </a:r>
            <a:r>
              <a:rPr lang="en-GB" sz="4800" dirty="0"/>
              <a:t>, Cristina Martins Rodrigues</a:t>
            </a:r>
            <a:r>
              <a:rPr lang="en-GB" sz="4800" baseline="30000" dirty="0"/>
              <a:t>3</a:t>
            </a:r>
            <a:r>
              <a:rPr lang="en-GB" sz="4800" dirty="0"/>
              <a:t>, Andrea Schrader</a:t>
            </a:r>
            <a:r>
              <a:rPr lang="en-GB" sz="4800" baseline="30000" dirty="0"/>
              <a:t>4</a:t>
            </a:r>
            <a:r>
              <a:rPr lang="en-GB" sz="4800" dirty="0"/>
              <a:t> </a:t>
            </a:r>
            <a:r>
              <a:rPr lang="en-GB" sz="3600" i="1" dirty="0"/>
              <a:t>(in alphabetical order)</a:t>
            </a:r>
          </a:p>
          <a:p>
            <a:pPr algn="ctr"/>
            <a:r>
              <a:rPr lang="en-GB" sz="2000" dirty="0"/>
              <a:t>1: Data Science and Management, CEPLAS, Heinrich Heine University </a:t>
            </a:r>
            <a:r>
              <a:rPr lang="en-GB" sz="2000" dirty="0" err="1"/>
              <a:t>Düsseldorf</a:t>
            </a:r>
            <a:r>
              <a:rPr lang="en-GB" sz="2000" dirty="0"/>
              <a:t>, Germany, 2: Computational Systems Biology, </a:t>
            </a:r>
            <a:r>
              <a:rPr lang="en-GB" sz="2000" dirty="0" err="1"/>
              <a:t>DataPLANT</a:t>
            </a:r>
            <a:r>
              <a:rPr lang="en-GB" sz="2000" dirty="0"/>
              <a:t>, University of Kaiserslautern-Landau, Germany, 3: eScience, DataPLANT, </a:t>
            </a:r>
          </a:p>
          <a:p>
            <a:pPr algn="ctr"/>
            <a:r>
              <a:rPr lang="en-GB" sz="2000" dirty="0"/>
              <a:t>University of Freiburg, Germany, 4: Data Science and Management, CEPLAS, University of Cologne, Germany</a:t>
            </a:r>
          </a:p>
          <a:p>
            <a:pPr algn="ctr"/>
            <a:endParaRPr lang="en-GB" sz="480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1080000" y="6811164"/>
            <a:ext cx="13500000" cy="8820000"/>
          </a:xfrm>
        </p:spPr>
        <p:txBody>
          <a:bodyPr/>
          <a:lstStyle/>
          <a:p>
            <a:pPr marL="360000" indent="-360000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3600" dirty="0">
                <a:effectLst/>
                <a:latin typeface="Arial" panose="020B0604020202020204" pitchFamily="34" charset="0"/>
              </a:rPr>
              <a:t>Teaching materials are often scattered, hard to find, and fragmented. </a:t>
            </a:r>
          </a:p>
          <a:p>
            <a:pPr marL="360000" indent="-360000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3600" dirty="0">
                <a:latin typeface="Arial" panose="020B0604020202020204" pitchFamily="34" charset="0"/>
              </a:rPr>
              <a:t>We f</a:t>
            </a:r>
            <a:r>
              <a:rPr lang="en-GB" sz="3600" dirty="0">
                <a:effectLst/>
                <a:latin typeface="Arial" panose="020B0604020202020204" pitchFamily="34" charset="0"/>
              </a:rPr>
              <a:t>ollow the principles of Open Educational Resources (OER) promoting easy access to educational materials and increased chances of educational equity</a:t>
            </a:r>
            <a:r>
              <a:rPr lang="en-GB" sz="3600" baseline="30000" dirty="0">
                <a:effectLst/>
                <a:latin typeface="Arial" panose="020B0604020202020204" pitchFamily="34" charset="0"/>
              </a:rPr>
              <a:t>[1]</a:t>
            </a:r>
            <a:r>
              <a:rPr lang="en-GB" sz="3600" dirty="0">
                <a:effectLst/>
                <a:latin typeface="Arial" panose="020B0604020202020204" pitchFamily="34" charset="0"/>
              </a:rPr>
              <a:t>. A central collection of materials allows the respective community to add and improve contributions with transparent and traceable authorship and licensing of contents. </a:t>
            </a:r>
          </a:p>
          <a:p>
            <a:pPr marL="360000" indent="-360000" algn="just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None/>
            </a:pPr>
            <a:r>
              <a:rPr lang="en-GB" sz="3600" dirty="0">
                <a:effectLst/>
                <a:latin typeface="Arial" panose="020B0604020202020204" pitchFamily="34" charset="0"/>
              </a:rPr>
              <a:t>We aim at one adaptable OER for all: a light-weighed, central, reusable, open and contribution-open resource of materials for varying learning environments. Therefore, we develop a teaching material resource based on the concept of annotated bricks along didactic paths for </a:t>
            </a:r>
            <a:r>
              <a:rPr lang="en-GB" sz="3600" dirty="0" err="1">
                <a:effectLst/>
                <a:latin typeface="Arial" panose="020B0604020202020204" pitchFamily="34" charset="0"/>
              </a:rPr>
              <a:t>DataPLANT</a:t>
            </a:r>
            <a:r>
              <a:rPr lang="en-GB" sz="3600" dirty="0">
                <a:effectLst/>
                <a:latin typeface="Arial" panose="020B0604020202020204" pitchFamily="34" charset="0"/>
              </a:rPr>
              <a:t>. </a:t>
            </a:r>
          </a:p>
          <a:p>
            <a:pPr marL="1080000" algn="just">
              <a:lnSpc>
                <a:spcPct val="100000"/>
              </a:lnSpc>
              <a:spcBef>
                <a:spcPts val="425"/>
              </a:spcBef>
              <a:spcAft>
                <a:spcPts val="2400"/>
              </a:spcAft>
            </a:pPr>
            <a:endParaRPr lang="en-GB" sz="360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/>
              <a:t>Motivation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22"/>
          </p:nvPr>
        </p:nvSpPr>
        <p:spPr>
          <a:xfrm>
            <a:off x="15474604" y="13466303"/>
            <a:ext cx="13750382" cy="2313261"/>
          </a:xfrm>
        </p:spPr>
        <p:txBody>
          <a:bodyPr/>
          <a:lstStyle/>
          <a:p>
            <a:pPr algn="just"/>
            <a:r>
              <a:rPr lang="en-GB" dirty="0"/>
              <a:t>Screenshot of the </a:t>
            </a:r>
            <a:r>
              <a:rPr lang="en-GB" dirty="0" err="1"/>
              <a:t>DataPLANT</a:t>
            </a:r>
            <a:r>
              <a:rPr lang="en-GB" dirty="0"/>
              <a:t> teaching-materials-concept GitHub repository. Implemented and further developed in the </a:t>
            </a:r>
            <a:r>
              <a:rPr lang="en-GB" dirty="0" err="1"/>
              <a:t>DataPLANT</a:t>
            </a:r>
            <a:r>
              <a:rPr lang="en-GB" dirty="0"/>
              <a:t> Knowledge Base:</a:t>
            </a:r>
          </a:p>
          <a:p>
            <a:pPr algn="just"/>
            <a:r>
              <a:rPr lang="en-GB" sz="2800" dirty="0"/>
              <a:t>https://nfdi4plants.org/nfdi4plants.knowledgebase/</a:t>
            </a:r>
            <a:endParaRPr lang="en-GB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4"/>
          </p:nvPr>
        </p:nvSpPr>
        <p:spPr>
          <a:xfrm>
            <a:off x="17524333" y="17045506"/>
            <a:ext cx="11504136" cy="8820000"/>
          </a:xfrm>
        </p:spPr>
        <p:txBody>
          <a:bodyPr/>
          <a:lstStyle/>
          <a:p>
            <a:pPr marL="0" indent="0" algn="just">
              <a:buNone/>
            </a:pPr>
            <a:endParaRPr lang="en-GB" dirty="0"/>
          </a:p>
          <a:p>
            <a:pPr lvl="1" algn="just"/>
            <a:r>
              <a:rPr lang="en-GB" dirty="0"/>
              <a:t>Individual slides/text/paragraph</a:t>
            </a:r>
          </a:p>
          <a:p>
            <a:pPr lvl="1" algn="just"/>
            <a:r>
              <a:rPr lang="en-GB" dirty="0"/>
              <a:t>Smallest possible educational content snippet</a:t>
            </a:r>
          </a:p>
          <a:p>
            <a:pPr marL="0" indent="0" algn="just">
              <a:buNone/>
            </a:pPr>
            <a:endParaRPr lang="en-GB" dirty="0"/>
          </a:p>
          <a:p>
            <a:pPr lvl="1" algn="just"/>
            <a:r>
              <a:rPr lang="en-GB" dirty="0"/>
              <a:t>Coherent building blocks - slide decks</a:t>
            </a:r>
          </a:p>
          <a:p>
            <a:pPr lvl="1" algn="just"/>
            <a:r>
              <a:rPr lang="en-GB" dirty="0"/>
              <a:t>Cover a complete idea, thought or topic</a:t>
            </a:r>
          </a:p>
          <a:p>
            <a:pPr marL="0" indent="0" algn="just">
              <a:buNone/>
            </a:pPr>
            <a:endParaRPr lang="en-GB" dirty="0"/>
          </a:p>
          <a:p>
            <a:pPr lvl="1" algn="just"/>
            <a:r>
              <a:rPr lang="en-GB" dirty="0"/>
              <a:t>Combined building blocks</a:t>
            </a:r>
          </a:p>
          <a:p>
            <a:pPr lvl="1" algn="just"/>
            <a:r>
              <a:rPr lang="en-GB" dirty="0"/>
              <a:t>Composed along a didactic path adapted to a learning environment, target group or person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5"/>
          </p:nvPr>
        </p:nvSpPr>
        <p:spPr>
          <a:xfrm>
            <a:off x="15474604" y="16552568"/>
            <a:ext cx="13757397" cy="1080000"/>
          </a:xfrm>
        </p:spPr>
        <p:txBody>
          <a:bodyPr/>
          <a:lstStyle/>
          <a:p>
            <a:br>
              <a:rPr lang="en-GB" sz="5000" dirty="0"/>
            </a:br>
            <a:r>
              <a:rPr lang="en-GB" sz="5000" dirty="0"/>
              <a:t>3 Levels Balance Customisation &amp; Reuse </a:t>
            </a:r>
          </a:p>
          <a:p>
            <a:endParaRPr lang="en-GB" sz="5000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26"/>
          </p:nvPr>
        </p:nvSpPr>
        <p:spPr>
          <a:xfrm>
            <a:off x="1039502" y="25018820"/>
            <a:ext cx="13205410" cy="1303117"/>
          </a:xfrm>
        </p:spPr>
        <p:txBody>
          <a:bodyPr/>
          <a:lstStyle/>
          <a:p>
            <a:pPr algn="just"/>
            <a:r>
              <a:rPr lang="en-GB" dirty="0">
                <a:effectLst/>
                <a:latin typeface="Arial" panose="020B0604020202020204" pitchFamily="34" charset="0"/>
              </a:rPr>
              <a:t>Modular concept for the </a:t>
            </a:r>
            <a:r>
              <a:rPr lang="en-GB" dirty="0" err="1">
                <a:effectLst/>
                <a:latin typeface="Arial" panose="020B0604020202020204" pitchFamily="34" charset="0"/>
              </a:rPr>
              <a:t>DataPLANT</a:t>
            </a:r>
            <a:r>
              <a:rPr lang="en-GB" dirty="0">
                <a:effectLst/>
                <a:latin typeface="Arial" panose="020B0604020202020204" pitchFamily="34" charset="0"/>
              </a:rPr>
              <a:t> OER. </a:t>
            </a:r>
          </a:p>
        </p:txBody>
      </p:sp>
      <p:pic>
        <p:nvPicPr>
          <p:cNvPr id="1025" name="Content Placeholder 1024" descr="A screenshot of a computer&#10;&#10;Description automatically generated">
            <a:extLst>
              <a:ext uri="{FF2B5EF4-FFF2-40B4-BE49-F238E27FC236}">
                <a16:creationId xmlns:a16="http://schemas.microsoft.com/office/drawing/2014/main" id="{564A703D-7AC7-9513-3912-4A24C35802D9}"/>
              </a:ext>
            </a:extLst>
          </p:cNvPr>
          <p:cNvPicPr>
            <a:picLocks noGrp="1" noChangeAspect="1"/>
          </p:cNvPicPr>
          <p:nvPr>
            <p:ph sz="quarter" idx="27"/>
          </p:nvPr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5000"/>
                    </a14:imgEffect>
                    <a14:imgEffect>
                      <a14:brightnessContrast contrast="29000"/>
                    </a14:imgEffect>
                  </a14:imgLayer>
                </a14:imgProps>
              </a:ext>
            </a:extLst>
          </a:blip>
          <a:srcRect l="165" t="-61" r="-236" b="467"/>
          <a:stretch/>
        </p:blipFill>
        <p:spPr>
          <a:xfrm>
            <a:off x="16542671" y="6194674"/>
            <a:ext cx="11549125" cy="7173517"/>
          </a:xfrm>
        </p:spPr>
      </p:pic>
      <p:sp>
        <p:nvSpPr>
          <p:cNvPr id="12" name="Textplatzhalter 11"/>
          <p:cNvSpPr>
            <a:spLocks noGrp="1"/>
          </p:cNvSpPr>
          <p:nvPr>
            <p:ph type="body" sz="quarter" idx="28"/>
          </p:nvPr>
        </p:nvSpPr>
        <p:spPr>
          <a:xfrm>
            <a:off x="1080000" y="28170423"/>
            <a:ext cx="13500000" cy="8107127"/>
          </a:xfrm>
        </p:spPr>
        <p:txBody>
          <a:bodyPr/>
          <a:lstStyle/>
          <a:p>
            <a:pPr algn="just"/>
            <a:r>
              <a:rPr lang="en-GB" dirty="0">
                <a:effectLst/>
                <a:latin typeface="Arial" panose="020B0604020202020204" pitchFamily="34" charset="0"/>
              </a:rPr>
              <a:t>Inspired by previous recommendations</a:t>
            </a:r>
            <a:r>
              <a:rPr lang="en-GB" baseline="30000" dirty="0">
                <a:effectLst/>
                <a:latin typeface="Arial" panose="020B0604020202020204" pitchFamily="34" charset="0"/>
              </a:rPr>
              <a:t>[2,3] </a:t>
            </a:r>
          </a:p>
          <a:p>
            <a:pPr algn="just">
              <a:lnSpc>
                <a:spcPct val="100000"/>
              </a:lnSpc>
            </a:pPr>
            <a:r>
              <a:rPr lang="en-GB" dirty="0"/>
              <a:t>Aggregated YAML front matter </a:t>
            </a:r>
          </a:p>
          <a:p>
            <a:pPr lvl="1" algn="just"/>
            <a:r>
              <a:rPr lang="en-GB" dirty="0"/>
              <a:t>In markdown files along didactic path upon compilation.</a:t>
            </a:r>
          </a:p>
          <a:p>
            <a:pPr algn="just"/>
            <a:r>
              <a:rPr lang="en-GB" dirty="0"/>
              <a:t>Didactic Path</a:t>
            </a:r>
          </a:p>
          <a:p>
            <a:pPr lvl="1" algn="just"/>
            <a:r>
              <a:rPr lang="en-GB" dirty="0"/>
              <a:t>Ordered list of paths to bricks, units, disseminations </a:t>
            </a:r>
          </a:p>
          <a:p>
            <a:pPr lvl="1" algn="just"/>
            <a:r>
              <a:rPr lang="en-GB" dirty="0"/>
              <a:t>May contain metadata in a levelled YAML header</a:t>
            </a:r>
          </a:p>
          <a:p>
            <a:pPr algn="just"/>
            <a:r>
              <a:rPr lang="en-GB" dirty="0"/>
              <a:t>Suggested Tools</a:t>
            </a:r>
          </a:p>
          <a:p>
            <a:pPr lvl="1" algn="just"/>
            <a:r>
              <a:rPr lang="en-GB" dirty="0"/>
              <a:t>Design: VS Code + </a:t>
            </a:r>
            <a:r>
              <a:rPr lang="en-GB" dirty="0" err="1"/>
              <a:t>Marp</a:t>
            </a:r>
            <a:r>
              <a:rPr lang="en-GB" dirty="0"/>
              <a:t> extension</a:t>
            </a:r>
          </a:p>
          <a:p>
            <a:pPr lvl="1" algn="just"/>
            <a:r>
              <a:rPr lang="en-GB" dirty="0"/>
              <a:t>Collaborate: Git + GitLab/</a:t>
            </a:r>
            <a:r>
              <a:rPr lang="en-GB" dirty="0" err="1"/>
              <a:t>GitHUB</a:t>
            </a:r>
            <a:endParaRPr lang="en-GB" dirty="0"/>
          </a:p>
          <a:p>
            <a:pPr lvl="1"/>
            <a:r>
              <a:rPr lang="en-GB" dirty="0"/>
              <a:t>Compile / Convert: (</a:t>
            </a:r>
            <a:r>
              <a:rPr lang="en-GB" dirty="0" err="1"/>
              <a:t>Py</a:t>
            </a:r>
            <a:r>
              <a:rPr lang="en-GB" dirty="0"/>
              <a:t>)</a:t>
            </a:r>
            <a:r>
              <a:rPr lang="en-GB" dirty="0" err="1"/>
              <a:t>MarpCombiner</a:t>
            </a:r>
            <a:r>
              <a:rPr lang="en-GB" dirty="0"/>
              <a:t> + </a:t>
            </a:r>
            <a:r>
              <a:rPr lang="en-GB" dirty="0" err="1"/>
              <a:t>Marp</a:t>
            </a:r>
            <a:r>
              <a:rPr lang="en-GB" dirty="0"/>
              <a:t> CLI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GB" sz="5000" dirty="0">
                <a:effectLst/>
                <a:latin typeface="Arial" panose="020B0604020202020204" pitchFamily="34" charset="0"/>
              </a:rPr>
              <a:t>Metadata: From Bricks to Disseminations 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30"/>
          </p:nvPr>
        </p:nvSpPr>
        <p:spPr>
          <a:xfrm>
            <a:off x="15474604" y="34631821"/>
            <a:ext cx="13685258" cy="2333282"/>
          </a:xfrm>
        </p:spPr>
        <p:txBody>
          <a:bodyPr/>
          <a:lstStyle/>
          <a:p>
            <a:pPr algn="just"/>
            <a:endParaRPr lang="en-GB" dirty="0"/>
          </a:p>
          <a:p>
            <a:pPr algn="just"/>
            <a:r>
              <a:rPr lang="en-GB" u="sng" dirty="0"/>
              <a:t>Left:</a:t>
            </a:r>
            <a:r>
              <a:rPr lang="en-GB" dirty="0"/>
              <a:t> Didactic path example with paths relative to the root of the repository. Another option: paths relative to the output location. </a:t>
            </a:r>
            <a:r>
              <a:rPr lang="en-GB" u="sng" dirty="0"/>
              <a:t>Right:</a:t>
            </a:r>
            <a:r>
              <a:rPr lang="en-GB" dirty="0"/>
              <a:t> </a:t>
            </a:r>
            <a:r>
              <a:rPr lang="en-GB" dirty="0">
                <a:effectLst/>
                <a:latin typeface="Arial" panose="020B0604020202020204" pitchFamily="34" charset="0"/>
              </a:rPr>
              <a:t>Example “version control using Git” to elaborate our levelled concept. </a:t>
            </a:r>
            <a:endParaRPr lang="en-GB" dirty="0"/>
          </a:p>
          <a:p>
            <a:pPr algn="just"/>
            <a:endParaRPr lang="en-GB" dirty="0"/>
          </a:p>
        </p:txBody>
      </p:sp>
      <p:sp>
        <p:nvSpPr>
          <p:cNvPr id="18" name="Rechteck 17"/>
          <p:cNvSpPr/>
          <p:nvPr/>
        </p:nvSpPr>
        <p:spPr>
          <a:xfrm>
            <a:off x="15195284" y="37276135"/>
            <a:ext cx="15060878" cy="1834409"/>
          </a:xfrm>
          <a:prstGeom prst="rect">
            <a:avLst/>
          </a:prstGeom>
          <a:solidFill>
            <a:srgbClr val="F2F2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feld 18"/>
          <p:cNvSpPr txBox="1"/>
          <p:nvPr/>
        </p:nvSpPr>
        <p:spPr>
          <a:xfrm>
            <a:off x="18869754" y="40316378"/>
            <a:ext cx="10158715" cy="17081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GB" sz="21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We </a:t>
            </a:r>
            <a:r>
              <a:rPr lang="en-GB" sz="2100" b="1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acknowledge</a:t>
            </a:r>
            <a:r>
              <a:rPr lang="en-GB" sz="21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the support of </a:t>
            </a:r>
            <a:r>
              <a:rPr lang="en-GB" sz="210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DataPLANT</a:t>
            </a:r>
            <a:r>
              <a:rPr lang="en-GB" sz="21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funded by the German Research Foundation (DFG) within the framework of the NFDI – project number: 442077441 &amp; </a:t>
            </a:r>
          </a:p>
          <a:p>
            <a:pPr algn="just"/>
            <a:r>
              <a:rPr lang="en-GB" sz="21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CEPLAS, funded by the Deutsche </a:t>
            </a:r>
            <a:r>
              <a:rPr lang="en-GB" sz="2100" dirty="0" err="1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Forschungsgemeinschaft</a:t>
            </a:r>
            <a:r>
              <a:rPr lang="en-GB" sz="2100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(DFG, German Research Foundation) within Germany´s Excellence Strategy – EXC-2048/1 – project ID 390686111. 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5189233" y="37325300"/>
            <a:ext cx="139706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Arial"/>
                <a:cs typeface="Arial"/>
              </a:rPr>
              <a:t>References:</a:t>
            </a:r>
          </a:p>
          <a:p>
            <a:r>
              <a:rPr lang="en-GB" sz="2200" dirty="0">
                <a:latin typeface="Arial"/>
                <a:cs typeface="Arial"/>
              </a:rPr>
              <a:t>1: UNESCO (2022) UNESDOC Digital Library, </a:t>
            </a:r>
            <a:r>
              <a:rPr lang="en-GB" sz="2200" dirty="0" err="1">
                <a:latin typeface="Arial"/>
                <a:cs typeface="Arial"/>
              </a:rPr>
              <a:t>Catalog</a:t>
            </a:r>
            <a:r>
              <a:rPr lang="en-GB" sz="2200" dirty="0">
                <a:latin typeface="Arial"/>
                <a:cs typeface="Arial"/>
              </a:rPr>
              <a:t> Number 0000383205, accessed: Apr. 21, 2023. </a:t>
            </a:r>
          </a:p>
          <a:p>
            <a:r>
              <a:rPr lang="en-GB" sz="2200" dirty="0">
                <a:latin typeface="Arial"/>
                <a:cs typeface="Arial"/>
              </a:rPr>
              <a:t>2: Garcia, L et al. (2020) </a:t>
            </a:r>
            <a:r>
              <a:rPr lang="en-GB" sz="2200" dirty="0" err="1">
                <a:latin typeface="Arial"/>
                <a:cs typeface="Arial"/>
              </a:rPr>
              <a:t>PLoS</a:t>
            </a:r>
            <a:r>
              <a:rPr lang="en-GB" sz="2200" dirty="0">
                <a:latin typeface="Arial"/>
                <a:cs typeface="Arial"/>
              </a:rPr>
              <a:t> </a:t>
            </a:r>
            <a:r>
              <a:rPr lang="en-GB" sz="2200" dirty="0" err="1">
                <a:latin typeface="Arial"/>
                <a:cs typeface="Arial"/>
              </a:rPr>
              <a:t>Comput</a:t>
            </a:r>
            <a:r>
              <a:rPr lang="en-GB" sz="2200" dirty="0">
                <a:latin typeface="Arial"/>
                <a:cs typeface="Arial"/>
              </a:rPr>
              <a:t> </a:t>
            </a:r>
            <a:r>
              <a:rPr lang="en-GB" sz="2200" dirty="0" err="1">
                <a:latin typeface="Arial"/>
                <a:cs typeface="Arial"/>
              </a:rPr>
              <a:t>Biol</a:t>
            </a:r>
            <a:r>
              <a:rPr lang="en-GB" sz="2200" dirty="0">
                <a:latin typeface="Arial"/>
                <a:cs typeface="Arial"/>
              </a:rPr>
              <a:t>, vol. 16, no. 5, e1007854</a:t>
            </a:r>
          </a:p>
          <a:p>
            <a:r>
              <a:rPr lang="en-GB" sz="2200" dirty="0">
                <a:latin typeface="Arial"/>
                <a:cs typeface="Arial"/>
              </a:rPr>
              <a:t>3: </a:t>
            </a:r>
            <a:r>
              <a:rPr lang="en-GB" sz="2200" dirty="0" err="1">
                <a:latin typeface="Arial"/>
                <a:cs typeface="Arial"/>
              </a:rPr>
              <a:t>Batut</a:t>
            </a:r>
            <a:r>
              <a:rPr lang="en-GB" sz="2200" dirty="0">
                <a:latin typeface="Arial"/>
                <a:cs typeface="Arial"/>
              </a:rPr>
              <a:t>, B et al. - 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PURL: https://</a:t>
            </a:r>
            <a:r>
              <a:rPr kumimoji="0" lang="en-GB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gxy.io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/GTN:T00062</a:t>
            </a:r>
            <a:r>
              <a:rPr lang="en-GB" sz="2200" dirty="0">
                <a:latin typeface="Arial"/>
                <a:cs typeface="Arial"/>
              </a:rPr>
              <a:t>, accessed: Apr. 21, 2023 </a:t>
            </a:r>
            <a:endParaRPr lang="en-GB" sz="2200" dirty="0">
              <a:solidFill>
                <a:srgbClr val="0462C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D950AED-8E56-B615-B32F-C6F2F66D9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714363" y="1038960"/>
            <a:ext cx="2510623" cy="251062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0E8A1FD-7D42-DA5D-C825-5CAFEB738FA7}"/>
              </a:ext>
            </a:extLst>
          </p:cNvPr>
          <p:cNvGrpSpPr>
            <a:grpSpLocks noChangeAspect="1"/>
          </p:cNvGrpSpPr>
          <p:nvPr/>
        </p:nvGrpSpPr>
        <p:grpSpPr>
          <a:xfrm>
            <a:off x="4328201" y="37029491"/>
            <a:ext cx="5799851" cy="2397670"/>
            <a:chOff x="22059398" y="3073466"/>
            <a:chExt cx="7162554" cy="296101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41EB7C-BA4E-CD12-7D49-847F7D4808B7}"/>
                </a:ext>
              </a:extLst>
            </p:cNvPr>
            <p:cNvSpPr/>
            <p:nvPr/>
          </p:nvSpPr>
          <p:spPr>
            <a:xfrm>
              <a:off x="22059398" y="3073466"/>
              <a:ext cx="7162554" cy="29610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255BB02-0E0A-9BC1-736D-FD1B1614D6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24" t="17554" r="79078" b="31583"/>
            <a:stretch/>
          </p:blipFill>
          <p:spPr>
            <a:xfrm>
              <a:off x="22405430" y="3357628"/>
              <a:ext cx="1723804" cy="245394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631BE59-8EC9-113D-2FE9-A620B2B3A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0966" t="17553" r="21170" b="31853"/>
            <a:stretch/>
          </p:blipFill>
          <p:spPr>
            <a:xfrm>
              <a:off x="24344309" y="3278088"/>
              <a:ext cx="2658612" cy="2700599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6C9A294-7F06-FF8F-7142-ADD3475C5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8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033651" y="4197348"/>
              <a:ext cx="789118" cy="78911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62710F7-FC3E-0E2A-73C6-C308C9E0E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6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532124" y="4197348"/>
              <a:ext cx="789118" cy="78911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2A68E84-0483-1334-7F91-4D3097CAD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978862" y="3581981"/>
              <a:ext cx="1969110" cy="1969110"/>
            </a:xfrm>
            <a:prstGeom prst="rect">
              <a:avLst/>
            </a:prstGeom>
          </p:spPr>
        </p:pic>
      </p:grpSp>
      <p:sp>
        <p:nvSpPr>
          <p:cNvPr id="48" name="Textfeld 19">
            <a:extLst>
              <a:ext uri="{FF2B5EF4-FFF2-40B4-BE49-F238E27FC236}">
                <a16:creationId xmlns:a16="http://schemas.microsoft.com/office/drawing/2014/main" id="{ED20241B-0280-968E-C321-A94F660E9B6E}"/>
              </a:ext>
            </a:extLst>
          </p:cNvPr>
          <p:cNvSpPr txBox="1"/>
          <p:nvPr/>
        </p:nvSpPr>
        <p:spPr>
          <a:xfrm>
            <a:off x="1063043" y="37305139"/>
            <a:ext cx="13991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>
                <a:latin typeface="Arial"/>
                <a:cs typeface="Arial"/>
              </a:rPr>
              <a:t>Collaborations:</a:t>
            </a:r>
          </a:p>
        </p:txBody>
      </p:sp>
      <p:sp>
        <p:nvSpPr>
          <p:cNvPr id="49" name="Textfeld 19">
            <a:extLst>
              <a:ext uri="{FF2B5EF4-FFF2-40B4-BE49-F238E27FC236}">
                <a16:creationId xmlns:a16="http://schemas.microsoft.com/office/drawing/2014/main" id="{96F061CF-7460-DC96-3BD8-0E00CF282E6E}"/>
              </a:ext>
            </a:extLst>
          </p:cNvPr>
          <p:cNvSpPr txBox="1"/>
          <p:nvPr/>
        </p:nvSpPr>
        <p:spPr>
          <a:xfrm>
            <a:off x="10408250" y="37236219"/>
            <a:ext cx="4370068" cy="18774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4400" dirty="0">
              <a:latin typeface="Arial"/>
              <a:cs typeface="Arial"/>
            </a:endParaRPr>
          </a:p>
          <a:p>
            <a:r>
              <a:rPr lang="en-GB" sz="3600" dirty="0">
                <a:latin typeface="Arial"/>
                <a:cs typeface="Arial"/>
              </a:rPr>
              <a:t> Visit the</a:t>
            </a:r>
          </a:p>
          <a:p>
            <a:r>
              <a:rPr lang="en-GB" sz="3600" dirty="0">
                <a:latin typeface="Arial"/>
                <a:cs typeface="Arial"/>
              </a:rPr>
              <a:t> Concept Repository</a:t>
            </a:r>
          </a:p>
        </p:txBody>
      </p:sp>
      <p:pic>
        <p:nvPicPr>
          <p:cNvPr id="51" name="Content Placeholder 50">
            <a:extLst>
              <a:ext uri="{FF2B5EF4-FFF2-40B4-BE49-F238E27FC236}">
                <a16:creationId xmlns:a16="http://schemas.microsoft.com/office/drawing/2014/main" id="{FBC7604B-5379-4600-2CA4-5A4A7C8C2359}"/>
              </a:ext>
            </a:extLst>
          </p:cNvPr>
          <p:cNvPicPr>
            <a:picLocks noGrp="1" noChangeAspect="1"/>
          </p:cNvPicPr>
          <p:nvPr>
            <p:ph sz="quarter" idx="23"/>
          </p:nvPr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82040" y="37273023"/>
            <a:ext cx="1168361" cy="1168361"/>
          </a:xfr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CC81815-3207-F8C3-3486-0DBFC1011067}"/>
              </a:ext>
            </a:extLst>
          </p:cNvPr>
          <p:cNvSpPr/>
          <p:nvPr/>
        </p:nvSpPr>
        <p:spPr>
          <a:xfrm>
            <a:off x="15480348" y="27222123"/>
            <a:ext cx="3790290" cy="73801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26" name="Graphic 1025">
            <a:extLst>
              <a:ext uri="{FF2B5EF4-FFF2-40B4-BE49-F238E27FC236}">
                <a16:creationId xmlns:a16="http://schemas.microsoft.com/office/drawing/2014/main" id="{878EC8D3-E17C-406A-B6BE-234A9107C2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395092" y="18796427"/>
            <a:ext cx="1678363" cy="839182"/>
          </a:xfrm>
          <a:prstGeom prst="rect">
            <a:avLst/>
          </a:prstGeom>
        </p:spPr>
      </p:pic>
      <p:pic>
        <p:nvPicPr>
          <p:cNvPr id="1028" name="Graphic 1027">
            <a:extLst>
              <a:ext uri="{FF2B5EF4-FFF2-40B4-BE49-F238E27FC236}">
                <a16:creationId xmlns:a16="http://schemas.microsoft.com/office/drawing/2014/main" id="{F8EE6509-A210-E60C-1419-C379BF210E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131525" y="27653254"/>
            <a:ext cx="2458494" cy="1038031"/>
          </a:xfrm>
          <a:prstGeom prst="rect">
            <a:avLst/>
          </a:prstGeom>
        </p:spPr>
      </p:pic>
      <p:pic>
        <p:nvPicPr>
          <p:cNvPr id="1032" name="Graphic 1031">
            <a:extLst>
              <a:ext uri="{FF2B5EF4-FFF2-40B4-BE49-F238E27FC236}">
                <a16:creationId xmlns:a16="http://schemas.microsoft.com/office/drawing/2014/main" id="{5ECE0446-7235-F42E-6928-ABAD599DF3D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399248" y="21154344"/>
            <a:ext cx="1670050" cy="835025"/>
          </a:xfrm>
          <a:prstGeom prst="rect">
            <a:avLst/>
          </a:prstGeom>
        </p:spPr>
      </p:pic>
      <p:pic>
        <p:nvPicPr>
          <p:cNvPr id="1030" name="Graphic 1029">
            <a:extLst>
              <a:ext uri="{FF2B5EF4-FFF2-40B4-BE49-F238E27FC236}">
                <a16:creationId xmlns:a16="http://schemas.microsoft.com/office/drawing/2014/main" id="{70B49059-F672-83D7-3CBB-2DAC6189E3C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6390934" y="23490533"/>
            <a:ext cx="1678363" cy="829960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C5BD4808-9023-4395-06CB-302570DE510B}"/>
              </a:ext>
            </a:extLst>
          </p:cNvPr>
          <p:cNvSpPr txBox="1"/>
          <p:nvPr/>
        </p:nvSpPr>
        <p:spPr>
          <a:xfrm>
            <a:off x="16678431" y="19044844"/>
            <a:ext cx="110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b="1" dirty="0">
                <a:latin typeface="Helvetica" pitchFamily="2" charset="0"/>
              </a:rPr>
              <a:t>Bricks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73CC7466-ADB2-E20D-70AB-B7641C800723}"/>
              </a:ext>
            </a:extLst>
          </p:cNvPr>
          <p:cNvSpPr txBox="1"/>
          <p:nvPr/>
        </p:nvSpPr>
        <p:spPr>
          <a:xfrm>
            <a:off x="16332115" y="23734354"/>
            <a:ext cx="18043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b="1" dirty="0">
                <a:latin typeface="Helvetica" pitchFamily="2" charset="0"/>
              </a:rPr>
              <a:t>Disseminations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AEB57BA0-63BF-2333-7BDD-72DB72464B2D}"/>
              </a:ext>
            </a:extLst>
          </p:cNvPr>
          <p:cNvSpPr txBox="1"/>
          <p:nvPr/>
        </p:nvSpPr>
        <p:spPr>
          <a:xfrm>
            <a:off x="16678431" y="21399257"/>
            <a:ext cx="1103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1600" b="1" dirty="0">
                <a:solidFill>
                  <a:schemeClr val="bg1"/>
                </a:solidFill>
                <a:latin typeface="Helvetica" pitchFamily="2" charset="0"/>
              </a:rPr>
              <a:t>Units</a:t>
            </a:r>
          </a:p>
        </p:txBody>
      </p:sp>
      <p:sp>
        <p:nvSpPr>
          <p:cNvPr id="1037" name="TextBox 1036">
            <a:extLst>
              <a:ext uri="{FF2B5EF4-FFF2-40B4-BE49-F238E27FC236}">
                <a16:creationId xmlns:a16="http://schemas.microsoft.com/office/drawing/2014/main" id="{A1058617-C78A-5E60-9DC0-402A014FC8F6}"/>
              </a:ext>
            </a:extLst>
          </p:cNvPr>
          <p:cNvSpPr txBox="1"/>
          <p:nvPr/>
        </p:nvSpPr>
        <p:spPr>
          <a:xfrm>
            <a:off x="16500610" y="27984601"/>
            <a:ext cx="20755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200" b="1" dirty="0">
                <a:latin typeface="Helvetica" pitchFamily="2" charset="0"/>
              </a:rPr>
              <a:t>Didactic path</a:t>
            </a:r>
          </a:p>
        </p:txBody>
      </p: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12F3AFD6-ECBA-A26A-5D33-B15E74B1F35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harpenSoften amount="4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56624" y="29136944"/>
            <a:ext cx="3655879" cy="505548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6257C7-45C0-DB48-FC26-E41F8DCD2C68}"/>
              </a:ext>
            </a:extLst>
          </p:cNvPr>
          <p:cNvCxnSpPr>
            <a:cxnSpLocks/>
          </p:cNvCxnSpPr>
          <p:nvPr/>
        </p:nvCxnSpPr>
        <p:spPr>
          <a:xfrm flipH="1">
            <a:off x="29920112" y="559005"/>
            <a:ext cx="361507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CE080BB-00EC-B6E7-4AE9-01FAEAACF560}"/>
              </a:ext>
            </a:extLst>
          </p:cNvPr>
          <p:cNvCxnSpPr>
            <a:cxnSpLocks/>
          </p:cNvCxnSpPr>
          <p:nvPr/>
        </p:nvCxnSpPr>
        <p:spPr>
          <a:xfrm flipV="1">
            <a:off x="29739358" y="301"/>
            <a:ext cx="0" cy="366117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5D8FE5C9-C14D-F892-5891-5E5F17291EE2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sharpenSoften amount="4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1495"/>
          <a:stretch/>
        </p:blipFill>
        <p:spPr>
          <a:xfrm>
            <a:off x="27619179" y="14453666"/>
            <a:ext cx="1040612" cy="10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39351"/>
      </p:ext>
    </p:extLst>
  </p:cSld>
  <p:clrMapOvr>
    <a:masterClrMapping/>
  </p:clrMapOvr>
</p:sld>
</file>

<file path=ppt/theme/theme1.xml><?xml version="1.0" encoding="utf-8"?>
<a:theme xmlns:a="http://schemas.openxmlformats.org/drawingml/2006/main" name="CEPLAS_Poster_A0_template">
  <a:themeElements>
    <a:clrScheme name="Benutzerdefiniert 1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294"/>
      </a:accent1>
      <a:accent2>
        <a:srgbClr val="C0504D"/>
      </a:accent2>
      <a:accent3>
        <a:srgbClr val="73B632"/>
      </a:accent3>
      <a:accent4>
        <a:srgbClr val="8064A2"/>
      </a:accent4>
      <a:accent5>
        <a:srgbClr val="0092D2"/>
      </a:accent5>
      <a:accent6>
        <a:srgbClr val="E4782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äsentation7" id="{19D0A89B-5C05-7E43-8942-7323A4CABB3F}" vid="{0DBF303F-7BAB-BA4C-92C6-9F71ADC6867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1db1a41-6048-41cc-aa9c-5fc692bf8cba">
      <UserInfo>
        <DisplayName>Dominik Brilhaus</DisplayName>
        <AccountId>13</AccountId>
        <AccountType/>
      </UserInfo>
      <UserInfo>
        <DisplayName>Björn Usadel</DisplayName>
        <AccountId>24</AccountId>
        <AccountType/>
      </UserInfo>
    </SharedWithUsers>
    <lcf76f155ced4ddcb4097134ff3c332f xmlns="447a0e29-417c-48dd-a0a6-9c62823d420b">
      <Terms xmlns="http://schemas.microsoft.com/office/infopath/2007/PartnerControls"/>
    </lcf76f155ced4ddcb4097134ff3c332f>
    <TaxCatchAll xmlns="21db1a41-6048-41cc-aa9c-5fc692bf8cb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B88BC66DA17B46AAC9D969BDC27274" ma:contentTypeVersion="16" ma:contentTypeDescription="Ein neues Dokument erstellen." ma:contentTypeScope="" ma:versionID="cadee91eb53116bd321c414b8b9dbbf1">
  <xsd:schema xmlns:xsd="http://www.w3.org/2001/XMLSchema" xmlns:xs="http://www.w3.org/2001/XMLSchema" xmlns:p="http://schemas.microsoft.com/office/2006/metadata/properties" xmlns:ns2="447a0e29-417c-48dd-a0a6-9c62823d420b" xmlns:ns3="21db1a41-6048-41cc-aa9c-5fc692bf8cba" targetNamespace="http://schemas.microsoft.com/office/2006/metadata/properties" ma:root="true" ma:fieldsID="36eb1ab11c1228bd23c9c43f37322791" ns2:_="" ns3:_="">
    <xsd:import namespace="447a0e29-417c-48dd-a0a6-9c62823d420b"/>
    <xsd:import namespace="21db1a41-6048-41cc-aa9c-5fc692bf8c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a0e29-417c-48dd-a0a6-9c62823d4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01a1ff13-f9be-4fd0-8547-60c66b3e85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db1a41-6048-41cc-aa9c-5fc692bf8cb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2eb7b4c-2ae0-43fd-a507-89490ef88f10}" ma:internalName="TaxCatchAll" ma:showField="CatchAllData" ma:web="21db1a41-6048-41cc-aa9c-5fc692bf8c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C35251C-DEEB-4FDD-A2BA-82E3743F0AFD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447a0e29-417c-48dd-a0a6-9c62823d420b"/>
    <ds:schemaRef ds:uri="21db1a41-6048-41cc-aa9c-5fc692bf8cba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89E3935-E9F9-4464-B6E5-0AC8718C6F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7a0e29-417c-48dd-a0a6-9c62823d420b"/>
    <ds:schemaRef ds:uri="21db1a41-6048-41cc-aa9c-5fc692bf8c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C2EC52-9CDE-4EB5-818B-A37F0826F4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CEPLAS_Poster_A0_template</Template>
  <TotalTime>54</TotalTime>
  <Words>535</Words>
  <Application>Microsoft Macintosh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Helvetica</vt:lpstr>
      <vt:lpstr>Wingdings</vt:lpstr>
      <vt:lpstr>CEPLAS_Poster_A0_template</vt:lpstr>
      <vt:lpstr>One Resource to Teach Them 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cp:lastPrinted>2016-04-28T07:40:02Z</cp:lastPrinted>
  <dcterms:created xsi:type="dcterms:W3CDTF">2023-07-25T16:32:53Z</dcterms:created>
  <dcterms:modified xsi:type="dcterms:W3CDTF">2023-08-22T09:05:06Z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0x010100D9B88BC66DA17B46AAC9D969BDC27274</vt:lpwstr>
  </property>
  <property fmtid="{D5CDD505-2E9C-101B-9397-08002B2CF9AE}" pid="3" name="MediaServiceImageTags">
    <vt:lpwstr/>
  </property>
</Properties>
</file>